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303" r:id="rId22"/>
    <p:sldId id="316" r:id="rId23"/>
    <p:sldId id="300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8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6" autoAdjust="0"/>
  </p:normalViewPr>
  <p:slideViewPr>
    <p:cSldViewPr snapToGrid="0">
      <p:cViewPr varScale="1">
        <p:scale>
          <a:sx n="97" d="100"/>
          <a:sy n="97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66F9-1BCF-4E09-8701-815C4053B58A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B2DD-DEBA-441D-AD4C-2AE28CE38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daten/verkehr/umweltbelastungen-durch-verkehr#textpart-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mweltbundesamt.de/umwelttipps-fuer-den-alltag/mobilitaet/bus-bahn-fahren#textpart-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weltbundesamt.de/sites/default/files/medien/366/bilder/vergleich_der_durchschnittlichen_emissionen_einzelner_verkehrsmittel_im_personenverkehr_bezugsjahr_2018_tabelle_0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A92DB-9777-094A-AD52-52FB3D0BB0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64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8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00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9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77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3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2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173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67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1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https://www.umweltbundesamt.de/daten/verkehr/umweltbelastungen-durch-verkehr#textpart-5</a:t>
            </a:r>
            <a:endParaRPr lang="de-DE" dirty="0"/>
          </a:p>
          <a:p>
            <a:r>
              <a:rPr lang="de-DE" dirty="0">
                <a:hlinkClick r:id="rId4"/>
              </a:rPr>
              <a:t>https://www.umweltbundesamt.de/umwelttipps-fuer-den-alltag/mobilitaet/bus-bahn-fahren#textpart-2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7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Nils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94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9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11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Nils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70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80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Nils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36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8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38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684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87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https://www.umweltbundesamt.de/sites/default/files/medien/366/bilder/vergleich_der_durchschnittlichen_emissionen_einzelner_verkehrsmittel_im_personenverkehr_bezugsjahr_2018_tabelle_0.png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76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02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9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034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818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16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05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49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8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7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 Grundidee:</a:t>
            </a:r>
          </a:p>
          <a:p>
            <a:r>
              <a:rPr lang="de-DE" dirty="0"/>
              <a:t>3 Komponenten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Display mit genauen Messdaten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passend eine Karte von Flensburg oder sowas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Messdaten unten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Fahrzeug und Karte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65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Problem</a:t>
            </a:r>
          </a:p>
          <a:p>
            <a:r>
              <a:rPr lang="de-DE" dirty="0"/>
              <a:t>Display zu teuer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Simon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7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Neue Idee: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Abstrakte Darstellung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0B2DD-DEBA-441D-AD4C-2AE28CE380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9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EF335-1A61-44DF-86F4-62E1DF3E7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7AFF7F-6065-4835-9773-E8AEA22F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EBDEE-FC5C-4A03-9592-8A3B23D5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9E85E-F66E-4F72-91DE-32D8FFF5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C78C32-48E7-4B7F-9F64-0EF5ED3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6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0B061-5F1A-42E4-9A52-AAACB972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B63384-40F1-4823-9567-B9CE0E8A9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B04694-D3D8-4920-A3F7-B1980BF0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DE421-0446-49C5-89D0-2E1342D5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6C9B8-4716-4961-A4D3-7114FFD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15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2D4208-27ED-4CD9-A96B-17A7BA55A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23D5D9-9912-4E37-B418-CAE181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64BA1-1B6E-4CAA-82C9-924650B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B1F9C-5619-47A2-A08B-FFBEE6F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6B773-FD48-4960-9E44-9E14162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CC78-5586-4B11-AE77-2CB38DC7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2812-07B8-41C8-AD6B-BADC72AE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1B62F-5C72-40F7-B3F4-894F119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C22219-D7D4-42F0-A665-1CF86BE9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411F82-1A7B-42E1-898E-FD28882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40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024C7-603A-4DC8-8CBF-76472E06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2F4851-8BD9-45F3-A458-C72C8385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8523A-7CA0-4A14-85A5-958618C0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CF9CC-E746-4E19-990A-F4347ECC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C691-C613-4F0A-9ABA-BB13C1C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21762-F50E-4131-9967-69BECEEE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9F304-76FB-4DCF-85FD-2AE08686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3FB9AF-7AA2-4A4D-A02F-38B571053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467F2-8632-4FFE-9725-669D427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D4138-8B70-4358-BED3-4F46E502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E4F1F0-6B5D-4B06-A5FE-BD7BA8A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E9AD9-D2C0-42D9-BFB7-6AF7F28A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49D8F-50C2-422B-B1EC-8977581C1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404657-6C3B-4031-A610-E38B2C5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4B0BA-B46D-4A22-BA11-BFA6CC56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BC9DAE-2AE8-498B-9165-A2C75FDE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DBBA5F-D6E1-4D33-950E-9B44500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06FF-7DF0-4D8B-9CBB-D0FE30E6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F48495-B18F-44DA-B49A-C407B1F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75597-C004-4043-BABE-06B795D8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1C0801-E756-48DE-886F-E571D94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843092-95A8-495B-86C0-E917C799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A9BFAB-1A7C-4E73-AE51-2CA40AC5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B99A7-098B-40E7-880F-F71104B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787A54-27BE-4BD7-A212-54945360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B9900-EF96-4495-99B8-1EB7A065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3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C61AB-38DE-4C3D-9C07-C107589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46978-EFEA-4143-8C35-5FBCB07C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90809F-5963-4B85-9EE0-D8F27B325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BD70DC-0CDD-4F1E-9E0D-E507E935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FB7A8E-F0C2-49FD-BE50-4AA86397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00F1CD-F617-4352-8FB2-F06155B0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3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453BC-F122-49D3-8053-063BD61E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1D4A0F-0866-4AA3-88E2-671D794E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A5B79-EE32-4F0D-81BB-C9B55FC2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50278-B442-47E6-991C-261DC8D1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2F56-5DCB-438A-821B-7BDD1077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D96DB9-25CE-4F7A-9795-A8CBEFC2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50FC5B-5270-43D6-BA75-8AF5CC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9C288-62DB-4871-8892-46771072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CBA5A-5A6A-4CF2-B572-1F4459225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424E1-C23B-486E-AA6A-A3A627C54864}" type="datetimeFigureOut">
              <a:rPr lang="de-DE" smtClean="0"/>
              <a:t>26.01.2020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718BC8-CFB9-4153-9CCF-CC0D934A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30334-B501-486B-8709-0E8E31A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C28A6-A528-4CD6-BA27-1F638438AD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9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AFC0-A90C-9549-9066-97EF05A6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083" y="2575271"/>
            <a:ext cx="6216665" cy="1018763"/>
          </a:xfrm>
        </p:spPr>
        <p:txBody>
          <a:bodyPr>
            <a:normAutofit/>
          </a:bodyPr>
          <a:lstStyle/>
          <a:p>
            <a:pPr algn="l"/>
            <a:r>
              <a:rPr lang="de-DE" dirty="0" err="1">
                <a:latin typeface="Cargan" pitchFamily="2" charset="77"/>
              </a:rPr>
              <a:t>SmartCars</a:t>
            </a:r>
            <a:endParaRPr lang="de-DE" dirty="0">
              <a:latin typeface="Cargan" pitchFamily="2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42C323-2C8A-1847-99D9-B5E90A55B396}"/>
              </a:ext>
            </a:extLst>
          </p:cNvPr>
          <p:cNvSpPr/>
          <p:nvPr/>
        </p:nvSpPr>
        <p:spPr>
          <a:xfrm>
            <a:off x="901366" y="2382399"/>
            <a:ext cx="152757" cy="1404509"/>
          </a:xfrm>
          <a:prstGeom prst="rect">
            <a:avLst/>
          </a:prstGeom>
          <a:solidFill>
            <a:srgbClr val="159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32F930E-9A99-2448-B0D5-7F6FA0D7D11F}"/>
              </a:ext>
            </a:extLst>
          </p:cNvPr>
          <p:cNvGrpSpPr/>
          <p:nvPr/>
        </p:nvGrpSpPr>
        <p:grpSpPr>
          <a:xfrm>
            <a:off x="901366" y="5566519"/>
            <a:ext cx="2054015" cy="646331"/>
            <a:chOff x="901366" y="5566519"/>
            <a:chExt cx="2054015" cy="646331"/>
          </a:xfrm>
        </p:grpSpPr>
        <p:pic>
          <p:nvPicPr>
            <p:cNvPr id="7" name="Graphic 5" descr="Lecturer">
              <a:extLst>
                <a:ext uri="{FF2B5EF4-FFF2-40B4-BE49-F238E27FC236}">
                  <a16:creationId xmlns:a16="http://schemas.microsoft.com/office/drawing/2014/main" id="{11174EEB-7114-2E48-A41F-25DA8F6A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66" y="5601077"/>
              <a:ext cx="540000" cy="540000"/>
            </a:xfrm>
            <a:prstGeom prst="rect">
              <a:avLst/>
            </a:prstGeom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E1CE55-22F9-C145-88E1-DF30712359E6}"/>
                </a:ext>
              </a:extLst>
            </p:cNvPr>
            <p:cNvSpPr txBox="1"/>
            <p:nvPr/>
          </p:nvSpPr>
          <p:spPr>
            <a:xfrm>
              <a:off x="1552433" y="556651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Nils Jensen</a:t>
              </a:r>
              <a:br>
                <a:rPr lang="de-DE" dirty="0">
                  <a:latin typeface="Cargan" pitchFamily="2" charset="77"/>
                </a:rPr>
              </a:br>
              <a:r>
                <a:rPr lang="de-DE" dirty="0">
                  <a:latin typeface="Cargan" pitchFamily="2" charset="77"/>
                </a:rPr>
                <a:t>Simon Hauck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A21590C-0AE4-A449-BA10-11EF70E86D19}"/>
              </a:ext>
            </a:extLst>
          </p:cNvPr>
          <p:cNvGrpSpPr/>
          <p:nvPr/>
        </p:nvGrpSpPr>
        <p:grpSpPr>
          <a:xfrm>
            <a:off x="5210480" y="5619684"/>
            <a:ext cx="2052413" cy="540000"/>
            <a:chOff x="4466192" y="5600190"/>
            <a:chExt cx="2052413" cy="540000"/>
          </a:xfrm>
        </p:grpSpPr>
        <p:pic>
          <p:nvPicPr>
            <p:cNvPr id="10" name="Graphic 10" descr="Clock">
              <a:extLst>
                <a:ext uri="{FF2B5EF4-FFF2-40B4-BE49-F238E27FC236}">
                  <a16:creationId xmlns:a16="http://schemas.microsoft.com/office/drawing/2014/main" id="{C4970615-CFF2-904A-AC8D-7214E417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6192" y="5600190"/>
              <a:ext cx="540000" cy="5400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75159EE-8CB1-F549-9D44-21902DAA9093}"/>
                </a:ext>
              </a:extLst>
            </p:cNvPr>
            <p:cNvSpPr txBox="1"/>
            <p:nvPr/>
          </p:nvSpPr>
          <p:spPr>
            <a:xfrm>
              <a:off x="5117259" y="5685524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argan" pitchFamily="2" charset="77"/>
                </a:rPr>
                <a:t>20 Minuten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D2FBD531-172F-E742-8D94-85EECE81109E}"/>
              </a:ext>
            </a:extLst>
          </p:cNvPr>
          <p:cNvGrpSpPr/>
          <p:nvPr/>
        </p:nvGrpSpPr>
        <p:grpSpPr>
          <a:xfrm>
            <a:off x="8621893" y="5566519"/>
            <a:ext cx="2382448" cy="646331"/>
            <a:chOff x="8031018" y="5561359"/>
            <a:chExt cx="2382448" cy="646331"/>
          </a:xfrm>
        </p:grpSpPr>
        <p:pic>
          <p:nvPicPr>
            <p:cNvPr id="13" name="Graphic 13" descr="Graduation cap">
              <a:extLst>
                <a:ext uri="{FF2B5EF4-FFF2-40B4-BE49-F238E27FC236}">
                  <a16:creationId xmlns:a16="http://schemas.microsoft.com/office/drawing/2014/main" id="{74C04278-61BE-554B-8A4D-14F39F4A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1018" y="5600190"/>
              <a:ext cx="540000" cy="540000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8687C9-BC0B-9043-8E7A-D24A1A15E715}"/>
                </a:ext>
              </a:extLst>
            </p:cNvPr>
            <p:cNvSpPr txBox="1"/>
            <p:nvPr/>
          </p:nvSpPr>
          <p:spPr>
            <a:xfrm>
              <a:off x="8618295" y="5561359"/>
              <a:ext cx="1795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rgan" pitchFamily="2" charset="77"/>
                </a:rPr>
                <a:t>Maker‘s</a:t>
              </a:r>
              <a:r>
                <a:rPr lang="de-DE" dirty="0">
                  <a:latin typeface="Cargan" pitchFamily="2" charset="77"/>
                </a:rPr>
                <a:t> Lab</a:t>
              </a:r>
            </a:p>
            <a:p>
              <a:r>
                <a:rPr lang="de-DE" dirty="0">
                  <a:latin typeface="Cargan" pitchFamily="2" charset="77"/>
                </a:rPr>
                <a:t>Things </a:t>
              </a:r>
              <a:r>
                <a:rPr lang="de-DE" dirty="0" err="1">
                  <a:latin typeface="Cargan" pitchFamily="2" charset="77"/>
                </a:rPr>
                <a:t>that</a:t>
              </a:r>
              <a:r>
                <a:rPr lang="de-DE" dirty="0">
                  <a:latin typeface="Cargan" pitchFamily="2" charset="77"/>
                </a:rPr>
                <a:t> Think</a:t>
              </a:r>
            </a:p>
          </p:txBody>
        </p:sp>
      </p:grpSp>
      <p:pic>
        <p:nvPicPr>
          <p:cNvPr id="15" name="Picture 18">
            <a:extLst>
              <a:ext uri="{FF2B5EF4-FFF2-40B4-BE49-F238E27FC236}">
                <a16:creationId xmlns:a16="http://schemas.microsoft.com/office/drawing/2014/main" id="{61E6A0E2-1244-D340-94F3-14DEBFB9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0302" y="630815"/>
            <a:ext cx="1672261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 &amp; Play</a:t>
            </a:r>
          </a:p>
          <a:p>
            <a:r>
              <a:rPr lang="de-DE" dirty="0"/>
              <a:t>„Kleine“ kompakte Fahrzeuge</a:t>
            </a:r>
          </a:p>
          <a:p>
            <a:r>
              <a:rPr lang="de-DE" dirty="0"/>
              <a:t>Wartbarkeit und Wiederverwendung 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61686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Anforderungen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4A772F-CA04-4F8A-AFCF-9B4C2A7F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8196127" y="1468328"/>
            <a:ext cx="1824228" cy="1522681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61E18C2-195B-4AAC-99E8-3B733C7F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1609874" y="1575875"/>
            <a:ext cx="2147743" cy="130758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4E2B2E-FFCF-498F-A9B9-6E2ABB14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5" y="3388390"/>
            <a:ext cx="1840961" cy="1380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072AD2-2B58-415C-BE09-DFC2E97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50" y="3465516"/>
            <a:ext cx="1226470" cy="1226470"/>
          </a:xfrm>
          <a:prstGeom prst="rect">
            <a:avLst/>
          </a:prstGeom>
        </p:spPr>
      </p:pic>
      <p:pic>
        <p:nvPicPr>
          <p:cNvPr id="15" name="Grafik 14" descr="Ein Bild, das drinnen, Tasse, Tisch, sitzend enthält.&#10;&#10;Automatisch generierte Beschreibung">
            <a:extLst>
              <a:ext uri="{FF2B5EF4-FFF2-40B4-BE49-F238E27FC236}">
                <a16:creationId xmlns:a16="http://schemas.microsoft.com/office/drawing/2014/main" id="{F43A48FD-87BF-4278-81EA-51809484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47" y="4985888"/>
            <a:ext cx="942873" cy="9428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A11BEF-F21A-408D-93DD-005BDFFF9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7" y="4675019"/>
            <a:ext cx="1564610" cy="1564610"/>
          </a:xfrm>
          <a:prstGeom prst="rect">
            <a:avLst/>
          </a:prstGeom>
        </p:spPr>
      </p:pic>
      <p:pic>
        <p:nvPicPr>
          <p:cNvPr id="19" name="Grafik 1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EA290F0-C5B3-418C-83A4-1F6FD7B2D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87" y="3256767"/>
            <a:ext cx="1643965" cy="1643965"/>
          </a:xfrm>
          <a:prstGeom prst="rect">
            <a:avLst/>
          </a:prstGeom>
        </p:spPr>
      </p:pic>
      <p:pic>
        <p:nvPicPr>
          <p:cNvPr id="21" name="Grafik 2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A07B90F6-5D9A-4A84-A26D-392D63A5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01" y="3256766"/>
            <a:ext cx="1643966" cy="1643966"/>
          </a:xfrm>
          <a:prstGeom prst="rect">
            <a:avLst/>
          </a:prstGeom>
        </p:spPr>
      </p:pic>
      <p:pic>
        <p:nvPicPr>
          <p:cNvPr id="23" name="Grafik 22" descr="Ein Bild, das Anzeige, Tisch, blau enthält.&#10;&#10;Automatisch generierte Beschreibung">
            <a:extLst>
              <a:ext uri="{FF2B5EF4-FFF2-40B4-BE49-F238E27FC236}">
                <a16:creationId xmlns:a16="http://schemas.microsoft.com/office/drawing/2014/main" id="{FF1DE9FF-A854-43F7-9CAF-E76E4768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1" y="4769111"/>
            <a:ext cx="1564611" cy="1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Planung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55C1B9-C2B2-4BCF-B198-A02A20888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4"/>
          <a:stretch/>
        </p:blipFill>
        <p:spPr>
          <a:xfrm rot="16200000">
            <a:off x="1049978" y="2420269"/>
            <a:ext cx="4611032" cy="3121274"/>
          </a:xfrm>
          <a:prstGeom prst="rect">
            <a:avLst/>
          </a:prstGeom>
        </p:spPr>
      </p:pic>
      <p:pic>
        <p:nvPicPr>
          <p:cNvPr id="13" name="Grafik 12" descr="Ein Bild, das Text, Gebäude, weiß, groß enthält.&#10;&#10;Automatisch generierte Beschreibung">
            <a:extLst>
              <a:ext uri="{FF2B5EF4-FFF2-40B4-BE49-F238E27FC236}">
                <a16:creationId xmlns:a16="http://schemas.microsoft.com/office/drawing/2014/main" id="{0394B67C-2AA0-4383-A6E7-51959B45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>
          <a:xfrm>
            <a:off x="6951406" y="1675390"/>
            <a:ext cx="3197315" cy="4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A72EAB21-D023-4E25-8612-496A771C3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" y="1965490"/>
            <a:ext cx="3138364" cy="176447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CF039F9-C4D6-4CCE-8192-D2910A72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85" y="2847725"/>
            <a:ext cx="3402962" cy="1935017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DA1F22D-A3EB-4914-A2D6-1A0F763B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80" y="2847724"/>
            <a:ext cx="3402962" cy="1935018"/>
          </a:xfrm>
        </p:spPr>
      </p:pic>
      <p:sp>
        <p:nvSpPr>
          <p:cNvPr id="7" name="Pfeil: nach oben gebogen 6">
            <a:extLst>
              <a:ext uri="{FF2B5EF4-FFF2-40B4-BE49-F238E27FC236}">
                <a16:creationId xmlns:a16="http://schemas.microsoft.com/office/drawing/2014/main" id="{135301C5-2A5A-48FE-88E5-EB9F620119F0}"/>
              </a:ext>
            </a:extLst>
          </p:cNvPr>
          <p:cNvSpPr/>
          <p:nvPr/>
        </p:nvSpPr>
        <p:spPr>
          <a:xfrm rot="16200000" flipH="1" flipV="1">
            <a:off x="2293728" y="3177304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8697D6AA-D986-4B40-A3D1-21D44D63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7" y="1648361"/>
            <a:ext cx="3090213" cy="2883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58449D-34FB-40C7-8308-03A1AB3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6" t="17302" r="9970" b="17563"/>
          <a:stretch/>
        </p:blipFill>
        <p:spPr>
          <a:xfrm>
            <a:off x="6400594" y="3400807"/>
            <a:ext cx="3372671" cy="2421731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8EF332DC-E5CE-461A-AF87-EFF2B9FFAD42}"/>
              </a:ext>
            </a:extLst>
          </p:cNvPr>
          <p:cNvSpPr/>
          <p:nvPr/>
        </p:nvSpPr>
        <p:spPr>
          <a:xfrm rot="16200000" flipH="1" flipV="1">
            <a:off x="4305598" y="397374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76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Kühlschrank, weiß enthält.&#10;&#10;Automatisch generierte Beschreibung">
            <a:extLst>
              <a:ext uri="{FF2B5EF4-FFF2-40B4-BE49-F238E27FC236}">
                <a16:creationId xmlns:a16="http://schemas.microsoft.com/office/drawing/2014/main" id="{2DB311F0-6D7E-4C9A-9564-EDBC3C30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38135" r="28387" b="28602"/>
          <a:stretch/>
        </p:blipFill>
        <p:spPr>
          <a:xfrm>
            <a:off x="800060" y="1816369"/>
            <a:ext cx="3568687" cy="1396181"/>
          </a:xfrm>
          <a:prstGeom prst="rect">
            <a:avLst/>
          </a:prstGeom>
        </p:spPr>
      </p:pic>
      <p:pic>
        <p:nvPicPr>
          <p:cNvPr id="10" name="Grafik 9" descr="Ein Bild, das Tisch, drinnen, sitzend enthält.&#10;&#10;Automatisch generierte Beschreibung">
            <a:extLst>
              <a:ext uri="{FF2B5EF4-FFF2-40B4-BE49-F238E27FC236}">
                <a16:creationId xmlns:a16="http://schemas.microsoft.com/office/drawing/2014/main" id="{EDA840BF-8330-470A-B238-2592E147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66" y="2637844"/>
            <a:ext cx="3438066" cy="1932971"/>
          </a:xfrm>
          <a:prstGeom prst="rect">
            <a:avLst/>
          </a:prstGeom>
        </p:spPr>
      </p:pic>
      <p:pic>
        <p:nvPicPr>
          <p:cNvPr id="15" name="Grafik 14" descr="Ein Bild, das Person, drinnen, Kind, haltend enthält.&#10;&#10;Automatisch generierte Beschreibung">
            <a:extLst>
              <a:ext uri="{FF2B5EF4-FFF2-40B4-BE49-F238E27FC236}">
                <a16:creationId xmlns:a16="http://schemas.microsoft.com/office/drawing/2014/main" id="{51844EEC-5604-4058-ADBB-DF614ED63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2" b="24051"/>
          <a:stretch/>
        </p:blipFill>
        <p:spPr>
          <a:xfrm>
            <a:off x="8324700" y="3673181"/>
            <a:ext cx="3306862" cy="1795267"/>
          </a:xfrm>
          <a:prstGeom prst="rect">
            <a:avLst/>
          </a:prstGeom>
        </p:spPr>
      </p:pic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5977E799-EA1B-434E-8E0E-C9124BEBE5DA}"/>
              </a:ext>
            </a:extLst>
          </p:cNvPr>
          <p:cNvSpPr/>
          <p:nvPr/>
        </p:nvSpPr>
        <p:spPr>
          <a:xfrm rot="16200000" flipH="1" flipV="1">
            <a:off x="2604618" y="269300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89647264-77E1-4804-885D-AB426FBB8AC9}"/>
              </a:ext>
            </a:extLst>
          </p:cNvPr>
          <p:cNvSpPr/>
          <p:nvPr/>
        </p:nvSpPr>
        <p:spPr>
          <a:xfrm rot="16200000" flipH="1" flipV="1">
            <a:off x="6755962" y="399786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6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Tisch, Computer, Schreibtisch, Raum enthält.&#10;&#10;Automatisch generierte Beschreibung">
            <a:extLst>
              <a:ext uri="{FF2B5EF4-FFF2-40B4-BE49-F238E27FC236}">
                <a16:creationId xmlns:a16="http://schemas.microsoft.com/office/drawing/2014/main" id="{31C5D694-8B70-4C03-8A50-5B6F17EB6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/>
          <a:stretch/>
        </p:blipFill>
        <p:spPr>
          <a:xfrm>
            <a:off x="4332769" y="1468328"/>
            <a:ext cx="3526462" cy="47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5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chreibtisch, klein enthält.&#10;&#10;Automatisch generierte Beschreibung">
            <a:extLst>
              <a:ext uri="{FF2B5EF4-FFF2-40B4-BE49-F238E27FC236}">
                <a16:creationId xmlns:a16="http://schemas.microsoft.com/office/drawing/2014/main" id="{A504879F-54ED-450D-B83B-469F94C0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/>
          <a:stretch/>
        </p:blipFill>
        <p:spPr>
          <a:xfrm>
            <a:off x="874739" y="2016157"/>
            <a:ext cx="3008670" cy="1876195"/>
          </a:xfrm>
          <a:prstGeom prst="rect">
            <a:avLst/>
          </a:prstGeom>
        </p:spPr>
      </p:pic>
      <p:pic>
        <p:nvPicPr>
          <p:cNvPr id="8" name="Grafik 7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C726E6A3-E454-4F4A-AB79-38FDEA71C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8816" r="12136"/>
          <a:stretch/>
        </p:blipFill>
        <p:spPr>
          <a:xfrm>
            <a:off x="8308592" y="3892352"/>
            <a:ext cx="3008669" cy="1708375"/>
          </a:xfrm>
          <a:prstGeom prst="rect">
            <a:avLst/>
          </a:prstGeom>
        </p:spPr>
      </p:pic>
      <p:pic>
        <p:nvPicPr>
          <p:cNvPr id="10" name="Grafik 9" descr="Ein Bild, das schwarz, Foto, weiß, sitzend enthält.&#10;&#10;Automatisch generierte Beschreibung">
            <a:extLst>
              <a:ext uri="{FF2B5EF4-FFF2-40B4-BE49-F238E27FC236}">
                <a16:creationId xmlns:a16="http://schemas.microsoft.com/office/drawing/2014/main" id="{6C811F23-95BD-441E-A282-B13FDD85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62" y="1950478"/>
            <a:ext cx="1963877" cy="3493036"/>
          </a:xfrm>
          <a:prstGeom prst="rect">
            <a:avLst/>
          </a:prstGeom>
        </p:spPr>
      </p:pic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9DF7503E-7771-4CB5-A78C-2EF29428E21F}"/>
              </a:ext>
            </a:extLst>
          </p:cNvPr>
          <p:cNvSpPr/>
          <p:nvPr/>
        </p:nvSpPr>
        <p:spPr>
          <a:xfrm rot="16200000" flipH="1" flipV="1">
            <a:off x="6701852" y="4108610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6EDDD1D-775B-41E3-A27B-AE1847975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"/>
          <a:stretch/>
        </p:blipFill>
        <p:spPr>
          <a:xfrm>
            <a:off x="3206422" y="869761"/>
            <a:ext cx="5715000" cy="5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2017 - 38,3 % der Stickstoffoxide verursacht durch Straßenverkehr</a:t>
            </a:r>
          </a:p>
          <a:p>
            <a:pPr marL="457200" lvl="1" indent="0">
              <a:buNone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 Starke Belastung der Umwelt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Zusätzlich eine hohe Lärmbelastung</a:t>
            </a:r>
          </a:p>
          <a:p>
            <a:r>
              <a:rPr lang="de-DE" dirty="0">
                <a:latin typeface="Cargan" panose="02000503000000020004"/>
              </a:rPr>
              <a:t>46 Millionen Pkw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latin typeface="Cargan" panose="02000503000000020004"/>
                <a:sym typeface="Wingdings" panose="05000000000000000000" pitchFamily="2" charset="2"/>
              </a:rPr>
              <a:t>Volle Straßen</a:t>
            </a:r>
          </a:p>
          <a:p>
            <a:endParaRPr lang="de-DE" dirty="0">
              <a:latin typeface="Cargan" panose="02000503000000020004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034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" name="Pfeil: nach oben gebogen 10">
            <a:extLst>
              <a:ext uri="{FF2B5EF4-FFF2-40B4-BE49-F238E27FC236}">
                <a16:creationId xmlns:a16="http://schemas.microsoft.com/office/drawing/2014/main" id="{1E73150B-4077-415D-BE89-3FC9A1DE27F5}"/>
              </a:ext>
            </a:extLst>
          </p:cNvPr>
          <p:cNvSpPr/>
          <p:nvPr/>
        </p:nvSpPr>
        <p:spPr>
          <a:xfrm rot="16200000" flipH="1" flipV="1">
            <a:off x="2729666" y="3305232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innen, Person, sitzend, Tisch enthält.&#10;&#10;Automatisch generierte Beschreibung">
            <a:extLst>
              <a:ext uri="{FF2B5EF4-FFF2-40B4-BE49-F238E27FC236}">
                <a16:creationId xmlns:a16="http://schemas.microsoft.com/office/drawing/2014/main" id="{92095AAC-79F3-4658-BFEB-00135C59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25950" r="21760" b="35484"/>
          <a:stretch/>
        </p:blipFill>
        <p:spPr>
          <a:xfrm>
            <a:off x="1143944" y="1828902"/>
            <a:ext cx="1953609" cy="1955070"/>
          </a:xfrm>
          <a:prstGeom prst="rect">
            <a:avLst/>
          </a:prstGeom>
        </p:spPr>
      </p:pic>
      <p:pic>
        <p:nvPicPr>
          <p:cNvPr id="14" name="Grafik 13" descr="Ein Bild, das drinnen, Mann, stehend, weiß enthält.&#10;&#10;Automatisch generierte Beschreibung">
            <a:extLst>
              <a:ext uri="{FF2B5EF4-FFF2-40B4-BE49-F238E27FC236}">
                <a16:creationId xmlns:a16="http://schemas.microsoft.com/office/drawing/2014/main" id="{66E4D444-ADD7-4FA7-AC88-65DD4B97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7" t="9970" b="55556"/>
          <a:stretch/>
        </p:blipFill>
        <p:spPr>
          <a:xfrm>
            <a:off x="4316360" y="3330693"/>
            <a:ext cx="2361163" cy="2045111"/>
          </a:xfrm>
          <a:prstGeom prst="rect">
            <a:avLst/>
          </a:prstGeom>
        </p:spPr>
      </p:pic>
      <p:pic>
        <p:nvPicPr>
          <p:cNvPr id="16" name="Grafik 15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4771E02A-476C-496B-BC27-12E208A55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 b="44824"/>
          <a:stretch/>
        </p:blipFill>
        <p:spPr>
          <a:xfrm>
            <a:off x="7185403" y="3330693"/>
            <a:ext cx="3070933" cy="20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1319E653-BD81-414B-AD68-76A3A520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90" y="3289338"/>
            <a:ext cx="4446338" cy="2722550"/>
          </a:xfrm>
          <a:prstGeom prst="rect">
            <a:avLst/>
          </a:prstGeom>
        </p:spPr>
      </p:pic>
      <p:pic>
        <p:nvPicPr>
          <p:cNvPr id="12" name="Inhaltsplatzhalter 11" descr="Ein Bild, das Tisch, Parkplatz, weiß enthält.&#10;&#10;Automatisch generierte Beschreibung">
            <a:extLst>
              <a:ext uri="{FF2B5EF4-FFF2-40B4-BE49-F238E27FC236}">
                <a16:creationId xmlns:a16="http://schemas.microsoft.com/office/drawing/2014/main" id="{073AF6E8-16E3-4FB6-9B00-AD04E0BB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8" y="1808004"/>
            <a:ext cx="3090213" cy="2883157"/>
          </a:xfrm>
          <a:prstGeom prst="rect">
            <a:avLst/>
          </a:prstGeom>
        </p:spPr>
      </p:pic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B5ACF324-7687-47A8-8203-D6284A24C304}"/>
              </a:ext>
            </a:extLst>
          </p:cNvPr>
          <p:cNvSpPr/>
          <p:nvPr/>
        </p:nvSpPr>
        <p:spPr>
          <a:xfrm rot="16200000" flipH="1" flipV="1">
            <a:off x="3574453" y="4140975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1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69524FA-76BD-43D9-8B63-9E6B5B082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b="35197"/>
          <a:stretch/>
        </p:blipFill>
        <p:spPr>
          <a:xfrm>
            <a:off x="6348322" y="2074606"/>
            <a:ext cx="3454971" cy="2458065"/>
          </a:xfrm>
          <a:prstGeom prst="rect">
            <a:avLst/>
          </a:prstGeom>
        </p:spPr>
      </p:pic>
      <p:pic>
        <p:nvPicPr>
          <p:cNvPr id="11" name="Grafik 10" descr="Ein Bild, das drinnen, Person, Tisch, sitzend enthält.&#10;&#10;Automatisch generierte Beschreibung">
            <a:extLst>
              <a:ext uri="{FF2B5EF4-FFF2-40B4-BE49-F238E27FC236}">
                <a16:creationId xmlns:a16="http://schemas.microsoft.com/office/drawing/2014/main" id="{3281BE0B-6C16-4051-9418-87EC90280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20875" r="21326" b="40752"/>
          <a:stretch/>
        </p:blipFill>
        <p:spPr>
          <a:xfrm>
            <a:off x="1851783" y="2074606"/>
            <a:ext cx="2251587" cy="245806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80BBE71-EC92-42C3-952F-A299341A52CA}"/>
              </a:ext>
            </a:extLst>
          </p:cNvPr>
          <p:cNvSpPr/>
          <p:nvPr/>
        </p:nvSpPr>
        <p:spPr>
          <a:xfrm>
            <a:off x="4736642" y="3061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2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3F2017E5-4E14-490B-A12C-C348564E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8514735" y="1664323"/>
            <a:ext cx="2428568" cy="3470359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9" name="Grafik 8" descr="Ein Bild, das Tisch, klein, haltend, Essen enthält.&#10;&#10;Automatisch generierte Beschreibung">
            <a:extLst>
              <a:ext uri="{FF2B5EF4-FFF2-40B4-BE49-F238E27FC236}">
                <a16:creationId xmlns:a16="http://schemas.microsoft.com/office/drawing/2014/main" id="{AFB12445-B7EB-4FB5-AFB9-A950788F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2615" b="3636"/>
          <a:stretch/>
        </p:blipFill>
        <p:spPr>
          <a:xfrm>
            <a:off x="1248697" y="1664323"/>
            <a:ext cx="2428568" cy="3470359"/>
          </a:xfrm>
          <a:prstGeom prst="rect">
            <a:avLst/>
          </a:prstGeom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2D61AC4E-90B6-4729-98D6-6EFFB42EA5A2}"/>
              </a:ext>
            </a:extLst>
          </p:cNvPr>
          <p:cNvSpPr/>
          <p:nvPr/>
        </p:nvSpPr>
        <p:spPr>
          <a:xfrm>
            <a:off x="2832874" y="4148637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rute force meme">
            <a:extLst>
              <a:ext uri="{FF2B5EF4-FFF2-40B4-BE49-F238E27FC236}">
                <a16:creationId xmlns:a16="http://schemas.microsoft.com/office/drawing/2014/main" id="{40BEC436-998F-4962-9641-BF063BA9A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0"/>
          <a:stretch/>
        </p:blipFill>
        <p:spPr bwMode="auto">
          <a:xfrm>
            <a:off x="4773184" y="2384029"/>
            <a:ext cx="2645631" cy="20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Kreis: nicht ausgefüllt 16">
            <a:extLst>
              <a:ext uri="{FF2B5EF4-FFF2-40B4-BE49-F238E27FC236}">
                <a16:creationId xmlns:a16="http://schemas.microsoft.com/office/drawing/2014/main" id="{9169CB4F-FA3E-44DC-A8CC-07A2514D10A1}"/>
              </a:ext>
            </a:extLst>
          </p:cNvPr>
          <p:cNvSpPr/>
          <p:nvPr/>
        </p:nvSpPr>
        <p:spPr>
          <a:xfrm>
            <a:off x="9127061" y="2125054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Kreis: nicht ausgefüllt 12">
            <a:extLst>
              <a:ext uri="{FF2B5EF4-FFF2-40B4-BE49-F238E27FC236}">
                <a16:creationId xmlns:a16="http://schemas.microsoft.com/office/drawing/2014/main" id="{6435C4DC-A35F-47C6-B56A-668DA3D576CE}"/>
              </a:ext>
            </a:extLst>
          </p:cNvPr>
          <p:cNvSpPr/>
          <p:nvPr/>
        </p:nvSpPr>
        <p:spPr>
          <a:xfrm>
            <a:off x="8959912" y="4338788"/>
            <a:ext cx="452284" cy="439294"/>
          </a:xfrm>
          <a:prstGeom prst="donut">
            <a:avLst>
              <a:gd name="adj" fmla="val 1185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240BC24-ACEB-4DE0-BF88-177CC22AA661}"/>
              </a:ext>
            </a:extLst>
          </p:cNvPr>
          <p:cNvSpPr/>
          <p:nvPr/>
        </p:nvSpPr>
        <p:spPr>
          <a:xfrm>
            <a:off x="373465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FE4B97-9E4C-40EE-9C66-3D12F72E7C81}"/>
              </a:ext>
            </a:extLst>
          </p:cNvPr>
          <p:cNvSpPr/>
          <p:nvPr/>
        </p:nvSpPr>
        <p:spPr>
          <a:xfrm>
            <a:off x="7477571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1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Auto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WhatsApp Video 2020-01-08 at 13.45.19">
            <a:hlinkClick r:id="" action="ppaction://media"/>
            <a:extLst>
              <a:ext uri="{FF2B5EF4-FFF2-40B4-BE49-F238E27FC236}">
                <a16:creationId xmlns:a16="http://schemas.microsoft.com/office/drawing/2014/main" id="{FEDB6CEC-A3EE-4345-95A6-DEBA1CA7B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923" y="1551332"/>
            <a:ext cx="6676153" cy="37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Bus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F9AA1E3D-1993-4BAE-9E44-AB18AAC0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48279"/>
          <a:stretch/>
        </p:blipFill>
        <p:spPr>
          <a:xfrm>
            <a:off x="569517" y="1704301"/>
            <a:ext cx="3855749" cy="1796845"/>
          </a:xfrm>
          <a:prstGeom prst="rect">
            <a:avLst/>
          </a:prstGeom>
        </p:spPr>
      </p:pic>
      <p:pic>
        <p:nvPicPr>
          <p:cNvPr id="9" name="Grafik 8" descr="Ein Bild, das drinnen, Backofen, Herd, Tisch enthält.&#10;&#10;Automatisch generierte Beschreibung">
            <a:extLst>
              <a:ext uri="{FF2B5EF4-FFF2-40B4-BE49-F238E27FC236}">
                <a16:creationId xmlns:a16="http://schemas.microsoft.com/office/drawing/2014/main" id="{C8960DC7-9020-4752-8FCB-DDA7C59D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39498"/>
          <a:stretch/>
        </p:blipFill>
        <p:spPr>
          <a:xfrm>
            <a:off x="4754241" y="1998406"/>
            <a:ext cx="3012495" cy="2861188"/>
          </a:xfrm>
          <a:prstGeom prst="rect">
            <a:avLst/>
          </a:prstGeom>
        </p:spPr>
      </p:pic>
      <p:pic>
        <p:nvPicPr>
          <p:cNvPr id="11" name="Grafik 10" descr="Ein Bild, das blau enthält.&#10;&#10;Automatisch generierte Beschreibung">
            <a:extLst>
              <a:ext uri="{FF2B5EF4-FFF2-40B4-BE49-F238E27FC236}">
                <a16:creationId xmlns:a16="http://schemas.microsoft.com/office/drawing/2014/main" id="{2176D145-0BDB-492A-AA7D-E7E3DEE17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6393" r="14186" b="15370"/>
          <a:stretch/>
        </p:blipFill>
        <p:spPr>
          <a:xfrm rot="5400000">
            <a:off x="9054301" y="3502800"/>
            <a:ext cx="1543663" cy="3460844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1BDB8B4A-EB75-4B19-A66E-4C96952F9FAE}"/>
              </a:ext>
            </a:extLst>
          </p:cNvPr>
          <p:cNvSpPr/>
          <p:nvPr/>
        </p:nvSpPr>
        <p:spPr>
          <a:xfrm rot="16200000" flipH="1" flipV="1">
            <a:off x="2925524" y="3147973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oben gebogen 12">
            <a:extLst>
              <a:ext uri="{FF2B5EF4-FFF2-40B4-BE49-F238E27FC236}">
                <a16:creationId xmlns:a16="http://schemas.microsoft.com/office/drawing/2014/main" id="{8ED0FE16-7EEE-4054-AAB4-CA9D10109CD1}"/>
              </a:ext>
            </a:extLst>
          </p:cNvPr>
          <p:cNvSpPr/>
          <p:nvPr/>
        </p:nvSpPr>
        <p:spPr>
          <a:xfrm rot="16200000" flipH="1" flipV="1">
            <a:off x="6393032" y="4335971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6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9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Person, Tisch, schneidend enthält.&#10;&#10;Automatisch generierte Beschreibung">
            <a:extLst>
              <a:ext uri="{FF2B5EF4-FFF2-40B4-BE49-F238E27FC236}">
                <a16:creationId xmlns:a16="http://schemas.microsoft.com/office/drawing/2014/main" id="{C8A1ED6C-B72C-460B-801F-A6B87A52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8" y="1756228"/>
            <a:ext cx="2232673" cy="3971127"/>
          </a:xfrm>
          <a:prstGeom prst="rect">
            <a:avLst/>
          </a:prstGeom>
        </p:spPr>
      </p:pic>
      <p:pic>
        <p:nvPicPr>
          <p:cNvPr id="10" name="Grafik 9" descr="Ein Bild, das Tisch, haltend, Essen enthält.&#10;&#10;Automatisch generierte Beschreibung">
            <a:extLst>
              <a:ext uri="{FF2B5EF4-FFF2-40B4-BE49-F238E27FC236}">
                <a16:creationId xmlns:a16="http://schemas.microsoft.com/office/drawing/2014/main" id="{A000A579-D034-495B-AFA3-9F96575B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01" y="1758593"/>
            <a:ext cx="2232673" cy="397112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D03E0B88-93BD-4814-9F93-89C2CBAE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1" t="18672" r="7207" b="13588"/>
          <a:stretch/>
        </p:blipFill>
        <p:spPr>
          <a:xfrm>
            <a:off x="7294662" y="3744157"/>
            <a:ext cx="2911130" cy="198319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AD91256E-C047-42F0-ACD8-C4225CA39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9625" r="29026"/>
          <a:stretch/>
        </p:blipFill>
        <p:spPr>
          <a:xfrm>
            <a:off x="7756778" y="1135291"/>
            <a:ext cx="1819841" cy="23704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EDF8A74-EAB8-4F1E-8E1F-D960C3714AFD}"/>
              </a:ext>
            </a:extLst>
          </p:cNvPr>
          <p:cNvSpPr/>
          <p:nvPr/>
        </p:nvSpPr>
        <p:spPr>
          <a:xfrm>
            <a:off x="6096000" y="325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29E879-4A09-4D59-B3FF-3645C1EEF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65" y="1970222"/>
            <a:ext cx="4730270" cy="3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7CE7F4E-2974-4E81-9407-655D46A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2109787"/>
            <a:ext cx="671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Regenschirm enthält.&#10;&#10;Automatisch generierte Beschreibung">
            <a:extLst>
              <a:ext uri="{FF2B5EF4-FFF2-40B4-BE49-F238E27FC236}">
                <a16:creationId xmlns:a16="http://schemas.microsoft.com/office/drawing/2014/main" id="{4D58BF60-F722-4BDF-9E67-23AC878F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6028" y="902623"/>
            <a:ext cx="3226944" cy="5739581"/>
          </a:xfrm>
          <a:prstGeom prst="rect">
            <a:avLst/>
          </a:prstGeom>
        </p:spPr>
      </p:pic>
      <p:pic>
        <p:nvPicPr>
          <p:cNvPr id="9" name="Grafik 8" descr="Ein Bild, das Katze, drinnen, sitzend, legend enthält.&#10;&#10;Automatisch generierte Beschreibung">
            <a:extLst>
              <a:ext uri="{FF2B5EF4-FFF2-40B4-BE49-F238E27FC236}">
                <a16:creationId xmlns:a16="http://schemas.microsoft.com/office/drawing/2014/main" id="{DA0BD9B1-F81E-45A2-8397-959EFB9F3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6" b="36631"/>
          <a:stretch/>
        </p:blipFill>
        <p:spPr>
          <a:xfrm>
            <a:off x="7275118" y="2164247"/>
            <a:ext cx="3599359" cy="3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3ECB5E3-6694-4A4C-8888-FBC7E74A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62603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45940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53595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1033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4774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81480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Eisenbahn (Nahverkehr)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Linienbus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91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Treibhausgase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06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Kohlenmonoxid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8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Stickoxide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Feinstaub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Auslastung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g/</a:t>
                      </a:r>
                      <a:r>
                        <a:rPr lang="de-DE" dirty="0" err="1"/>
                        <a:t>Pkm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1,5 Pers./Pkw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94383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5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5"/>
          <a:stretch/>
        </p:blipFill>
        <p:spPr>
          <a:xfrm>
            <a:off x="7185403" y="2334882"/>
            <a:ext cx="3422377" cy="2815029"/>
          </a:xfrm>
          <a:prstGeom prst="rect">
            <a:avLst/>
          </a:prstGeom>
        </p:spPr>
      </p:pic>
      <p:pic>
        <p:nvPicPr>
          <p:cNvPr id="9" name="Grafik 8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9C78B5FC-D43E-4BC7-8391-478870CC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2" b="11828"/>
          <a:stretch/>
        </p:blipFill>
        <p:spPr>
          <a:xfrm>
            <a:off x="874739" y="2326552"/>
            <a:ext cx="3855749" cy="283169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CF8E8D15-C813-45D1-A270-767917392039}"/>
              </a:ext>
            </a:extLst>
          </p:cNvPr>
          <p:cNvSpPr/>
          <p:nvPr/>
        </p:nvSpPr>
        <p:spPr>
          <a:xfrm>
            <a:off x="1003310" y="2220714"/>
            <a:ext cx="3598606" cy="304336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EFF0D1C-3406-4297-B902-9A45CCD42B03}"/>
              </a:ext>
            </a:extLst>
          </p:cNvPr>
          <p:cNvSpPr/>
          <p:nvPr/>
        </p:nvSpPr>
        <p:spPr>
          <a:xfrm>
            <a:off x="5327525" y="344742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9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Spiegel, Tisch, Uhr enthält.&#10;&#10;Automatisch generierte Beschreibung">
            <a:extLst>
              <a:ext uri="{FF2B5EF4-FFF2-40B4-BE49-F238E27FC236}">
                <a16:creationId xmlns:a16="http://schemas.microsoft.com/office/drawing/2014/main" id="{42746E0F-2866-4A18-9BF9-9C0EB841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2684" r="6572" b="53755"/>
          <a:stretch/>
        </p:blipFill>
        <p:spPr>
          <a:xfrm>
            <a:off x="1720645" y="2076927"/>
            <a:ext cx="3038167" cy="2042918"/>
          </a:xfrm>
          <a:prstGeom prst="rect">
            <a:avLst/>
          </a:prstGeom>
        </p:spPr>
      </p:pic>
      <p:pic>
        <p:nvPicPr>
          <p:cNvPr id="7" name="Grafik 6" descr="Ein Bild, das haltend, Frau, jung enthält.&#10;&#10;Automatisch generierte Beschreibung">
            <a:extLst>
              <a:ext uri="{FF2B5EF4-FFF2-40B4-BE49-F238E27FC236}">
                <a16:creationId xmlns:a16="http://schemas.microsoft.com/office/drawing/2014/main" id="{38239702-54B6-404B-9392-E1555F6E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14875"/>
          <a:stretch/>
        </p:blipFill>
        <p:spPr>
          <a:xfrm rot="16200000">
            <a:off x="7187884" y="2050692"/>
            <a:ext cx="2428573" cy="4374867"/>
          </a:xfrm>
          <a:prstGeom prst="rect">
            <a:avLst/>
          </a:prstGeom>
        </p:spPr>
      </p:pic>
      <p:sp>
        <p:nvSpPr>
          <p:cNvPr id="12" name="Pfeil: nach oben gebogen 11">
            <a:extLst>
              <a:ext uri="{FF2B5EF4-FFF2-40B4-BE49-F238E27FC236}">
                <a16:creationId xmlns:a16="http://schemas.microsoft.com/office/drawing/2014/main" id="{0A9A9BFB-4FBB-45B2-A7E6-38D4D0FD21B9}"/>
              </a:ext>
            </a:extLst>
          </p:cNvPr>
          <p:cNvSpPr/>
          <p:nvPr/>
        </p:nvSpPr>
        <p:spPr>
          <a:xfrm rot="16200000" flipH="1" flipV="1">
            <a:off x="4603561" y="3600197"/>
            <a:ext cx="735774" cy="2011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48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drinnen, Tisch, sitzend, Küche enthält.&#10;&#10;Automatisch generierte Beschreibung">
            <a:extLst>
              <a:ext uri="{FF2B5EF4-FFF2-40B4-BE49-F238E27FC236}">
                <a16:creationId xmlns:a16="http://schemas.microsoft.com/office/drawing/2014/main" id="{352A2631-3457-4459-BCDE-834DB9EC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45807"/>
          <a:stretch/>
        </p:blipFill>
        <p:spPr>
          <a:xfrm>
            <a:off x="3440914" y="1740311"/>
            <a:ext cx="5310172" cy="43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959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64442337-FAB9-4780-B047-A837782B8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9200" b="42652"/>
          <a:stretch/>
        </p:blipFill>
        <p:spPr>
          <a:xfrm>
            <a:off x="314300" y="2234817"/>
            <a:ext cx="2871352" cy="3438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521214-39EB-4236-98F9-C08C3FB3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923471" y="2276916"/>
            <a:ext cx="2243257" cy="3460819"/>
          </a:xfrm>
          <a:prstGeom prst="rect">
            <a:avLst/>
          </a:prstGeom>
        </p:spPr>
      </p:pic>
      <p:pic>
        <p:nvPicPr>
          <p:cNvPr id="11" name="Grafik 10" descr="Ein Bild, das Person, drinnen, Frau, Mann enthält.&#10;&#10;Automatisch generierte Beschreibung">
            <a:extLst>
              <a:ext uri="{FF2B5EF4-FFF2-40B4-BE49-F238E27FC236}">
                <a16:creationId xmlns:a16="http://schemas.microsoft.com/office/drawing/2014/main" id="{C4531F13-6C13-4A33-87AE-A8FE16D0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25878"/>
          <a:stretch/>
        </p:blipFill>
        <p:spPr>
          <a:xfrm>
            <a:off x="8755084" y="2319931"/>
            <a:ext cx="3222849" cy="341780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A6405BB-A4CD-41F0-9FAC-5225C8C7EBBB}"/>
              </a:ext>
            </a:extLst>
          </p:cNvPr>
          <p:cNvSpPr/>
          <p:nvPr/>
        </p:nvSpPr>
        <p:spPr>
          <a:xfrm>
            <a:off x="3389846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8748346-A4D7-4DD0-B23F-F171C6982555}"/>
              </a:ext>
            </a:extLst>
          </p:cNvPr>
          <p:cNvSpPr/>
          <p:nvPr/>
        </p:nvSpPr>
        <p:spPr>
          <a:xfrm>
            <a:off x="7331641" y="3659047"/>
            <a:ext cx="1258529" cy="58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64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1338554"/>
            <a:chOff x="412402" y="222381"/>
            <a:chExt cx="6310664" cy="1338554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Designiterationen - Baum</a:t>
              </a:r>
            </a:p>
            <a:p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Ausguss, sitzend, Tisch, Spiegel enthält.&#10;&#10;Automatisch generierte Beschreibung">
            <a:extLst>
              <a:ext uri="{FF2B5EF4-FFF2-40B4-BE49-F238E27FC236}">
                <a16:creationId xmlns:a16="http://schemas.microsoft.com/office/drawing/2014/main" id="{C80A935E-3B7C-4976-80E7-A7573474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9" y="2320413"/>
            <a:ext cx="1993616" cy="3545930"/>
          </a:xfrm>
          <a:prstGeom prst="rect">
            <a:avLst/>
          </a:prstGeom>
        </p:spPr>
      </p:pic>
      <p:pic>
        <p:nvPicPr>
          <p:cNvPr id="10" name="Grafik 9" descr="Ein Bild, das drinnen, Ausguss, Tisch, Küche enthält.&#10;&#10;Automatisch generierte Beschreibung">
            <a:extLst>
              <a:ext uri="{FF2B5EF4-FFF2-40B4-BE49-F238E27FC236}">
                <a16:creationId xmlns:a16="http://schemas.microsoft.com/office/drawing/2014/main" id="{6B829556-C005-4B76-B570-3D36C11B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48" y="2320413"/>
            <a:ext cx="6306944" cy="35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7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Fertiger Prototyp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drinnen, Tisch, sitzend, Schreibtisch enthält.&#10;&#10;Automatisch generierte Beschreibung">
            <a:extLst>
              <a:ext uri="{FF2B5EF4-FFF2-40B4-BE49-F238E27FC236}">
                <a16:creationId xmlns:a16="http://schemas.microsoft.com/office/drawing/2014/main" id="{8DD2ED43-7453-4D7B-90A9-41078416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0" y="1563328"/>
            <a:ext cx="8452519" cy="4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8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rgan" panose="02000503000000020004"/>
              </a:rPr>
              <a:t>3D-Druck</a:t>
            </a:r>
          </a:p>
          <a:p>
            <a:r>
              <a:rPr lang="de-DE" dirty="0">
                <a:latin typeface="Cargan" panose="02000503000000020004"/>
              </a:rPr>
              <a:t>Einblicke Lasercutter</a:t>
            </a:r>
          </a:p>
          <a:p>
            <a:r>
              <a:rPr lang="de-DE" dirty="0">
                <a:latin typeface="Cargan" panose="02000503000000020004"/>
              </a:rPr>
              <a:t>Löten &amp; Microcontroller bezüglich Formfaktor</a:t>
            </a:r>
          </a:p>
          <a:p>
            <a:r>
              <a:rPr lang="de-DE" dirty="0">
                <a:latin typeface="Cargan" panose="02000503000000020004"/>
              </a:rPr>
              <a:t>Einblicke Elektronik</a:t>
            </a:r>
          </a:p>
          <a:p>
            <a:r>
              <a:rPr lang="de-DE" dirty="0">
                <a:latin typeface="Cargan" panose="02000503000000020004"/>
              </a:rPr>
              <a:t>Handwerkliches Arbeiten </a:t>
            </a:r>
          </a:p>
          <a:p>
            <a:r>
              <a:rPr lang="de-DE" dirty="0">
                <a:latin typeface="Cargan" panose="02000503000000020004"/>
              </a:rPr>
              <a:t>Projekt zum anfassen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 err="1">
                  <a:latin typeface="Cargan" pitchFamily="50" charset="0"/>
                </a:rPr>
                <a:t>Lessons</a:t>
              </a:r>
              <a:r>
                <a:rPr lang="de-DE" sz="3600" dirty="0">
                  <a:latin typeface="Cargan" pitchFamily="50" charset="0"/>
                </a:rPr>
                <a:t> </a:t>
              </a:r>
              <a:r>
                <a:rPr lang="de-DE" sz="3600" dirty="0" err="1">
                  <a:latin typeface="Cargan" pitchFamily="50" charset="0"/>
                </a:rPr>
                <a:t>learned</a:t>
              </a:r>
              <a:endParaRPr lang="de-DE" sz="3600" dirty="0">
                <a:latin typeface="Cargan" pitchFamily="50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15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622" y="2967609"/>
            <a:ext cx="8718755" cy="92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argan" panose="02000503000000020004"/>
              </a:rPr>
              <a:t>Wie kann man das Verhalten ändern?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7370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Cargan" panose="02000503000000020004"/>
              </a:rPr>
              <a:t>Wie kann man das Verhalten ändern?</a:t>
            </a:r>
          </a:p>
          <a:p>
            <a:pPr lvl="1"/>
            <a:r>
              <a:rPr lang="de-DE" dirty="0"/>
              <a:t>Zielgruppe: grundsätzlich Jeder</a:t>
            </a:r>
          </a:p>
          <a:p>
            <a:pPr lvl="2"/>
            <a:r>
              <a:rPr lang="de-DE" dirty="0"/>
              <a:t>Besonders Kinder </a:t>
            </a:r>
          </a:p>
          <a:p>
            <a:pPr lvl="1"/>
            <a:r>
              <a:rPr lang="de-DE" dirty="0"/>
              <a:t>Spielerisch den Einfluss zeigen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Motivation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8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8" name="Grafik 7" descr="Ein Bild, das Tisch, drinnen, sitzend, Schreibtisch enthält.&#10;&#10;Automatisch generierte Beschreibung">
            <a:extLst>
              <a:ext uri="{FF2B5EF4-FFF2-40B4-BE49-F238E27FC236}">
                <a16:creationId xmlns:a16="http://schemas.microsoft.com/office/drawing/2014/main" id="{A313FF3D-CE84-444D-A5FC-4712CDEFA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2" b="5866"/>
          <a:stretch/>
        </p:blipFill>
        <p:spPr>
          <a:xfrm>
            <a:off x="4168125" y="677997"/>
            <a:ext cx="3855749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pic>
        <p:nvPicPr>
          <p:cNvPr id="13" name="Grafik 12" descr="Ein Bild, das drinnen, Elektronik, Monitor, Bildschirm enthält.&#10;&#10;Automatisch generierte Beschreibung">
            <a:extLst>
              <a:ext uri="{FF2B5EF4-FFF2-40B4-BE49-F238E27FC236}">
                <a16:creationId xmlns:a16="http://schemas.microsoft.com/office/drawing/2014/main" id="{F9E205E1-58F2-4585-A235-0478E7C3B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1" y="652432"/>
            <a:ext cx="2582565" cy="18852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22E0F6-8484-47E3-8367-13C8691A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22" y="4455665"/>
            <a:ext cx="182317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 rot="19939241">
            <a:off x="3666007" y="2415046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2544E9F5-49CD-41EE-9663-993E20056AB1}"/>
              </a:ext>
            </a:extLst>
          </p:cNvPr>
          <p:cNvSpPr/>
          <p:nvPr/>
        </p:nvSpPr>
        <p:spPr>
          <a:xfrm rot="1057323">
            <a:off x="3958382" y="4662241"/>
            <a:ext cx="392734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289BA55A-6FC9-485E-8CF1-19277438AA7B}"/>
              </a:ext>
            </a:extLst>
          </p:cNvPr>
          <p:cNvSpPr/>
          <p:nvPr/>
        </p:nvSpPr>
        <p:spPr>
          <a:xfrm>
            <a:off x="8865194" y="2876278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Verbotsymbol 7">
            <a:extLst>
              <a:ext uri="{FF2B5EF4-FFF2-40B4-BE49-F238E27FC236}">
                <a16:creationId xmlns:a16="http://schemas.microsoft.com/office/drawing/2014/main" id="{71646599-4582-441E-A59B-E6A104CC51C7}"/>
              </a:ext>
            </a:extLst>
          </p:cNvPr>
          <p:cNvSpPr/>
          <p:nvPr/>
        </p:nvSpPr>
        <p:spPr>
          <a:xfrm>
            <a:off x="7515539" y="30914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1886DBEB-E825-4BC8-B7B4-15868059D0AE}"/>
              </a:ext>
            </a:extLst>
          </p:cNvPr>
          <p:cNvSpPr/>
          <p:nvPr/>
        </p:nvSpPr>
        <p:spPr>
          <a:xfrm>
            <a:off x="7685256" y="4035732"/>
            <a:ext cx="2844508" cy="24985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651D8-EAFA-4DE3-AAC7-EE10DC80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97C20EA-BE49-4DBE-B7F4-3C78161F2D1C}"/>
              </a:ext>
            </a:extLst>
          </p:cNvPr>
          <p:cNvGrpSpPr/>
          <p:nvPr/>
        </p:nvGrpSpPr>
        <p:grpSpPr>
          <a:xfrm>
            <a:off x="874739" y="545546"/>
            <a:ext cx="6310664" cy="922782"/>
            <a:chOff x="412402" y="222381"/>
            <a:chExt cx="6310664" cy="922782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D45AE494-E7AD-44E2-92E3-DCCE46C614D9}"/>
                </a:ext>
              </a:extLst>
            </p:cNvPr>
            <p:cNvSpPr txBox="1"/>
            <p:nvPr/>
          </p:nvSpPr>
          <p:spPr>
            <a:xfrm>
              <a:off x="559000" y="360606"/>
              <a:ext cx="616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dirty="0">
                  <a:latin typeface="Cargan" pitchFamily="50" charset="0"/>
                </a:rPr>
                <a:t>Grundidee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52BF6E1-D5F7-4FA4-884B-F14CDDD5C103}"/>
                </a:ext>
              </a:extLst>
            </p:cNvPr>
            <p:cNvSpPr/>
            <p:nvPr/>
          </p:nvSpPr>
          <p:spPr>
            <a:xfrm>
              <a:off x="412402" y="222381"/>
              <a:ext cx="74679" cy="922782"/>
            </a:xfrm>
            <a:prstGeom prst="rect">
              <a:avLst/>
            </a:prstGeom>
            <a:solidFill>
              <a:srgbClr val="2B2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7" name="Grafik 6" descr="Ein Bild, das drinnen, Tisch, Spielzeug, sitzend enthält.&#10;&#10;Automatisch generierte Beschreibung">
            <a:extLst>
              <a:ext uri="{FF2B5EF4-FFF2-40B4-BE49-F238E27FC236}">
                <a16:creationId xmlns:a16="http://schemas.microsoft.com/office/drawing/2014/main" id="{3893B149-835B-4961-A172-2CE3B9AD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b="50000"/>
          <a:stretch/>
        </p:blipFill>
        <p:spPr>
          <a:xfrm>
            <a:off x="746920" y="1963851"/>
            <a:ext cx="2901267" cy="1884718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E6D4179-9A88-46F6-946C-419BA1025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50000"/>
          <a:stretch/>
        </p:blipFill>
        <p:spPr>
          <a:xfrm>
            <a:off x="708221" y="4001294"/>
            <a:ext cx="2939966" cy="1789906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BA84227-6AA0-4DEE-BF39-4A57FC0E286B}"/>
              </a:ext>
            </a:extLst>
          </p:cNvPr>
          <p:cNvSpPr/>
          <p:nvPr/>
        </p:nvSpPr>
        <p:spPr>
          <a:xfrm>
            <a:off x="3916447" y="3606253"/>
            <a:ext cx="251384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55A976-E82B-4F81-A57F-16EC90F0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0853" r="25242" b="-1129"/>
          <a:stretch/>
        </p:blipFill>
        <p:spPr>
          <a:xfrm>
            <a:off x="6703627" y="1829781"/>
            <a:ext cx="4745883" cy="39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Breitbild</PresentationFormat>
  <Paragraphs>265</Paragraphs>
  <Slides>37</Slides>
  <Notes>37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Cargan</vt:lpstr>
      <vt:lpstr>Wingdings</vt:lpstr>
      <vt:lpstr>Office</vt:lpstr>
      <vt:lpstr>SmartCars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SmartCars</dc:title>
  <dc:creator>Simon Hauck</dc:creator>
  <cp:lastModifiedBy>Simon Hauck</cp:lastModifiedBy>
  <cp:revision>82</cp:revision>
  <dcterms:created xsi:type="dcterms:W3CDTF">2020-01-26T11:17:21Z</dcterms:created>
  <dcterms:modified xsi:type="dcterms:W3CDTF">2020-01-26T15:15:12Z</dcterms:modified>
</cp:coreProperties>
</file>